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85A7CD-381E-417B-B18F-50C8DCFCDF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7614F5-A68B-4487-A907-598BC1100B33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01 «Оборона и Вооруженные Силы Республики Беларусь»</a:t>
          </a:r>
          <a:endParaRPr lang="ru-RU" dirty="0">
            <a:solidFill>
              <a:schemeClr val="tx1"/>
            </a:solidFill>
          </a:endParaRPr>
        </a:p>
      </dgm:t>
    </dgm:pt>
    <dgm:pt modelId="{4794B72B-A796-4293-892F-F61C2B743ADB}" type="parTrans" cxnId="{0EDB1D89-F28C-4971-9885-084EF05619CB}">
      <dgm:prSet/>
      <dgm:spPr/>
      <dgm:t>
        <a:bodyPr/>
        <a:lstStyle/>
        <a:p>
          <a:endParaRPr lang="ru-RU"/>
        </a:p>
      </dgm:t>
    </dgm:pt>
    <dgm:pt modelId="{512D4FB5-F2E9-4C17-ABDF-9E8264799D87}" type="sibTrans" cxnId="{0EDB1D89-F28C-4971-9885-084EF05619CB}">
      <dgm:prSet/>
      <dgm:spPr/>
      <dgm:t>
        <a:bodyPr/>
        <a:lstStyle/>
        <a:p>
          <a:endParaRPr lang="ru-RU"/>
        </a:p>
      </dgm:t>
    </dgm:pt>
    <dgm:pt modelId="{A3B87962-17CE-4C1E-A647-64CBCE5F76F7}">
      <dgm:prSet phldrT="[Текст]" custT="1"/>
      <dgm:spPr/>
      <dgm:t>
        <a:bodyPr/>
        <a:lstStyle/>
        <a:p>
          <a:pPr algn="just"/>
          <a:r>
            <a:rPr lang="ru-RU" sz="2000" dirty="0" smtClean="0"/>
            <a:t>расходы по управлению деятельностью в области обороны и обеспечению военной безопасности государства, централизованному снабжению и содержанию Вооруженных Сил Республики Беларусь.</a:t>
          </a:r>
          <a:endParaRPr lang="ru-RU" sz="2000" dirty="0"/>
        </a:p>
      </dgm:t>
    </dgm:pt>
    <dgm:pt modelId="{8FDC037C-32D3-4CD4-AC00-3809D5D709A8}" type="parTrans" cxnId="{94F3186C-EEB3-452E-ADB6-B95A3B8F9DFC}">
      <dgm:prSet/>
      <dgm:spPr/>
      <dgm:t>
        <a:bodyPr/>
        <a:lstStyle/>
        <a:p>
          <a:endParaRPr lang="ru-RU"/>
        </a:p>
      </dgm:t>
    </dgm:pt>
    <dgm:pt modelId="{DD307E2B-F04A-4DD4-8E40-05CFC6E28D2C}" type="sibTrans" cxnId="{94F3186C-EEB3-452E-ADB6-B95A3B8F9DFC}">
      <dgm:prSet/>
      <dgm:spPr/>
      <dgm:t>
        <a:bodyPr/>
        <a:lstStyle/>
        <a:p>
          <a:endParaRPr lang="ru-RU"/>
        </a:p>
      </dgm:t>
    </dgm:pt>
    <dgm:pt modelId="{A4991F00-D7E2-41E5-9767-9FD5F5C2EE8B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02 «Обеспечение мобилизационной подготовки и мобилизации»</a:t>
          </a:r>
          <a:endParaRPr lang="ru-RU" dirty="0">
            <a:solidFill>
              <a:schemeClr val="tx1"/>
            </a:solidFill>
          </a:endParaRPr>
        </a:p>
      </dgm:t>
    </dgm:pt>
    <dgm:pt modelId="{E4FA458B-C8A0-4FE7-9F34-CB9690C9321D}" type="parTrans" cxnId="{8DA0FE8C-2BBB-40B2-B8D2-5A2BE9304DE9}">
      <dgm:prSet/>
      <dgm:spPr/>
      <dgm:t>
        <a:bodyPr/>
        <a:lstStyle/>
        <a:p>
          <a:endParaRPr lang="ru-RU"/>
        </a:p>
      </dgm:t>
    </dgm:pt>
    <dgm:pt modelId="{C0121671-BB19-4E81-88F3-D5300B42FA7A}" type="sibTrans" cxnId="{8DA0FE8C-2BBB-40B2-B8D2-5A2BE9304DE9}">
      <dgm:prSet/>
      <dgm:spPr/>
      <dgm:t>
        <a:bodyPr/>
        <a:lstStyle/>
        <a:p>
          <a:endParaRPr lang="ru-RU"/>
        </a:p>
      </dgm:t>
    </dgm:pt>
    <dgm:pt modelId="{31272541-A56E-4FD6-ABF6-A74BE9C15BF4}">
      <dgm:prSet phldrT="[Текст]" custT="1"/>
      <dgm:spPr/>
      <dgm:t>
        <a:bodyPr/>
        <a:lstStyle/>
        <a:p>
          <a:pPr algn="just"/>
          <a:r>
            <a:rPr lang="ru-RU" sz="2000" dirty="0" smtClean="0"/>
            <a:t>расходы по обеспечению мобилизационной подготовки органов государственного управления и отраслей национальной экономики; расходы военных комиссариатов; расходы на организацию территориальной обороны, а также на развитие технических, авиационных и военно-прикладных видов спорта.</a:t>
          </a:r>
          <a:endParaRPr lang="ru-RU" sz="2000" dirty="0"/>
        </a:p>
      </dgm:t>
    </dgm:pt>
    <dgm:pt modelId="{F25A0CC6-0623-4D1A-8926-7F37EF372FF2}" type="parTrans" cxnId="{4DA9DC2E-BE65-45F5-92E6-F8CF066DD995}">
      <dgm:prSet/>
      <dgm:spPr/>
      <dgm:t>
        <a:bodyPr/>
        <a:lstStyle/>
        <a:p>
          <a:endParaRPr lang="ru-RU"/>
        </a:p>
      </dgm:t>
    </dgm:pt>
    <dgm:pt modelId="{124B2226-25C8-408A-AEF8-0FC6C5BA54A9}" type="sibTrans" cxnId="{4DA9DC2E-BE65-45F5-92E6-F8CF066DD995}">
      <dgm:prSet/>
      <dgm:spPr/>
      <dgm:t>
        <a:bodyPr/>
        <a:lstStyle/>
        <a:p>
          <a:endParaRPr lang="ru-RU"/>
        </a:p>
      </dgm:t>
    </dgm:pt>
    <dgm:pt modelId="{28B6D9A1-8C31-44C4-9EF4-D18D507A3D8E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03 «Другие вопросы, связанные национальной обороной»</a:t>
          </a:r>
          <a:endParaRPr lang="ru-RU" sz="2400" dirty="0">
            <a:solidFill>
              <a:schemeClr val="tx1"/>
            </a:solidFill>
          </a:endParaRPr>
        </a:p>
      </dgm:t>
    </dgm:pt>
    <dgm:pt modelId="{4E01FE6A-2D0B-4569-A712-811D04CF8E8E}" type="parTrans" cxnId="{738D926E-D3F4-4DB8-90F5-B56014D5000E}">
      <dgm:prSet/>
      <dgm:spPr/>
      <dgm:t>
        <a:bodyPr/>
        <a:lstStyle/>
        <a:p>
          <a:endParaRPr lang="ru-RU"/>
        </a:p>
      </dgm:t>
    </dgm:pt>
    <dgm:pt modelId="{BE32843D-3657-4BE6-AED0-F4FA05C62D93}" type="sibTrans" cxnId="{738D926E-D3F4-4DB8-90F5-B56014D5000E}">
      <dgm:prSet/>
      <dgm:spPr/>
      <dgm:t>
        <a:bodyPr/>
        <a:lstStyle/>
        <a:p>
          <a:endParaRPr lang="ru-RU"/>
        </a:p>
      </dgm:t>
    </dgm:pt>
    <dgm:pt modelId="{ECB8D440-E974-4740-AF58-B44E1A1A630F}">
      <dgm:prSet phldrT="[Текст]" custT="1"/>
      <dgm:spPr/>
      <dgm:t>
        <a:bodyPr/>
        <a:lstStyle/>
        <a:p>
          <a:pPr algn="just"/>
          <a:r>
            <a:rPr lang="ru-RU" sz="2000" dirty="0" smtClean="0"/>
            <a:t>расходы на совершенствование единой государственной политики в области обеспечения обороны, развития оборонного сектора экономики и военно-технического сотрудничества; расходы, связанные с безопасностью информации, финансированием научных исследований в области обороны, инвестированием в инновационные фонды; другие расходы в области национальной обороны.</a:t>
          </a:r>
          <a:endParaRPr lang="ru-RU" sz="2000" dirty="0"/>
        </a:p>
      </dgm:t>
    </dgm:pt>
    <dgm:pt modelId="{CC997543-3726-4BAB-94AD-EE4F03E9DE18}" type="parTrans" cxnId="{AF37AD5F-253E-4C62-B83D-E5FDFADE48C8}">
      <dgm:prSet/>
      <dgm:spPr/>
      <dgm:t>
        <a:bodyPr/>
        <a:lstStyle/>
        <a:p>
          <a:endParaRPr lang="ru-RU"/>
        </a:p>
      </dgm:t>
    </dgm:pt>
    <dgm:pt modelId="{17A65574-9876-412A-8868-86AAB8C2F323}" type="sibTrans" cxnId="{AF37AD5F-253E-4C62-B83D-E5FDFADE48C8}">
      <dgm:prSet/>
      <dgm:spPr/>
      <dgm:t>
        <a:bodyPr/>
        <a:lstStyle/>
        <a:p>
          <a:endParaRPr lang="ru-RU"/>
        </a:p>
      </dgm:t>
    </dgm:pt>
    <dgm:pt modelId="{E37C9509-8C0C-4090-AE36-3EC011951532}" type="pres">
      <dgm:prSet presAssocID="{1085A7CD-381E-417B-B18F-50C8DCFCDF62}" presName="linear" presStyleCnt="0">
        <dgm:presLayoutVars>
          <dgm:animLvl val="lvl"/>
          <dgm:resizeHandles val="exact"/>
        </dgm:presLayoutVars>
      </dgm:prSet>
      <dgm:spPr/>
    </dgm:pt>
    <dgm:pt modelId="{9E793579-6C3F-41EE-BCF5-90360B07FF8D}" type="pres">
      <dgm:prSet presAssocID="{CB7614F5-A68B-4487-A907-598BC1100B33}" presName="parentText" presStyleLbl="node1" presStyleIdx="0" presStyleCnt="3" custScaleY="1336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3AC3F-BAB1-47DD-961C-666C9FEE5C0B}" type="pres">
      <dgm:prSet presAssocID="{CB7614F5-A68B-4487-A907-598BC1100B3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E2ED0-B6C2-4241-890E-444C3ADFE88B}" type="pres">
      <dgm:prSet presAssocID="{A4991F00-D7E2-41E5-9767-9FD5F5C2EE8B}" presName="parentText" presStyleLbl="node1" presStyleIdx="1" presStyleCnt="3" custScaleY="1481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2A834-9CE7-4226-8B51-827290C4AA6F}" type="pres">
      <dgm:prSet presAssocID="{A4991F00-D7E2-41E5-9767-9FD5F5C2EE8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F7267-7346-4C98-92D8-580275ABA140}" type="pres">
      <dgm:prSet presAssocID="{28B6D9A1-8C31-44C4-9EF4-D18D507A3D8E}" presName="parentText" presStyleLbl="node1" presStyleIdx="2" presStyleCnt="3" custScaleY="135003">
        <dgm:presLayoutVars>
          <dgm:chMax val="0"/>
          <dgm:bulletEnabled val="1"/>
        </dgm:presLayoutVars>
      </dgm:prSet>
      <dgm:spPr/>
    </dgm:pt>
    <dgm:pt modelId="{74777C77-9796-44CE-A6FE-ABC81C71543B}" type="pres">
      <dgm:prSet presAssocID="{28B6D9A1-8C31-44C4-9EF4-D18D507A3D8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38D926E-D3F4-4DB8-90F5-B56014D5000E}" srcId="{1085A7CD-381E-417B-B18F-50C8DCFCDF62}" destId="{28B6D9A1-8C31-44C4-9EF4-D18D507A3D8E}" srcOrd="2" destOrd="0" parTransId="{4E01FE6A-2D0B-4569-A712-811D04CF8E8E}" sibTransId="{BE32843D-3657-4BE6-AED0-F4FA05C62D93}"/>
    <dgm:cxn modelId="{5F3B5C97-7BAC-4FC0-8F89-974AB7ECAC01}" type="presOf" srcId="{A3B87962-17CE-4C1E-A647-64CBCE5F76F7}" destId="{67A3AC3F-BAB1-47DD-961C-666C9FEE5C0B}" srcOrd="0" destOrd="0" presId="urn:microsoft.com/office/officeart/2005/8/layout/vList2"/>
    <dgm:cxn modelId="{4DA9DC2E-BE65-45F5-92E6-F8CF066DD995}" srcId="{A4991F00-D7E2-41E5-9767-9FD5F5C2EE8B}" destId="{31272541-A56E-4FD6-ABF6-A74BE9C15BF4}" srcOrd="0" destOrd="0" parTransId="{F25A0CC6-0623-4D1A-8926-7F37EF372FF2}" sibTransId="{124B2226-25C8-408A-AEF8-0FC6C5BA54A9}"/>
    <dgm:cxn modelId="{8DA0FE8C-2BBB-40B2-B8D2-5A2BE9304DE9}" srcId="{1085A7CD-381E-417B-B18F-50C8DCFCDF62}" destId="{A4991F00-D7E2-41E5-9767-9FD5F5C2EE8B}" srcOrd="1" destOrd="0" parTransId="{E4FA458B-C8A0-4FE7-9F34-CB9690C9321D}" sibTransId="{C0121671-BB19-4E81-88F3-D5300B42FA7A}"/>
    <dgm:cxn modelId="{D3A7F467-5C10-4589-ACC9-16F5D330C641}" type="presOf" srcId="{A4991F00-D7E2-41E5-9767-9FD5F5C2EE8B}" destId="{F59E2ED0-B6C2-4241-890E-444C3ADFE88B}" srcOrd="0" destOrd="0" presId="urn:microsoft.com/office/officeart/2005/8/layout/vList2"/>
    <dgm:cxn modelId="{3990B900-CDBD-4FC0-98E3-3AB7950071E8}" type="presOf" srcId="{1085A7CD-381E-417B-B18F-50C8DCFCDF62}" destId="{E37C9509-8C0C-4090-AE36-3EC011951532}" srcOrd="0" destOrd="0" presId="urn:microsoft.com/office/officeart/2005/8/layout/vList2"/>
    <dgm:cxn modelId="{02F902D9-F0CB-4C36-B48F-1E4C2D4E6368}" type="presOf" srcId="{28B6D9A1-8C31-44C4-9EF4-D18D507A3D8E}" destId="{092F7267-7346-4C98-92D8-580275ABA140}" srcOrd="0" destOrd="0" presId="urn:microsoft.com/office/officeart/2005/8/layout/vList2"/>
    <dgm:cxn modelId="{F49E084D-0267-412D-82AA-4D0FB886A439}" type="presOf" srcId="{CB7614F5-A68B-4487-A907-598BC1100B33}" destId="{9E793579-6C3F-41EE-BCF5-90360B07FF8D}" srcOrd="0" destOrd="0" presId="urn:microsoft.com/office/officeart/2005/8/layout/vList2"/>
    <dgm:cxn modelId="{AF37AD5F-253E-4C62-B83D-E5FDFADE48C8}" srcId="{28B6D9A1-8C31-44C4-9EF4-D18D507A3D8E}" destId="{ECB8D440-E974-4740-AF58-B44E1A1A630F}" srcOrd="0" destOrd="0" parTransId="{CC997543-3726-4BAB-94AD-EE4F03E9DE18}" sibTransId="{17A65574-9876-412A-8868-86AAB8C2F323}"/>
    <dgm:cxn modelId="{1C3CF536-5745-4015-8417-968B792C6711}" type="presOf" srcId="{31272541-A56E-4FD6-ABF6-A74BE9C15BF4}" destId="{0592A834-9CE7-4226-8B51-827290C4AA6F}" srcOrd="0" destOrd="0" presId="urn:microsoft.com/office/officeart/2005/8/layout/vList2"/>
    <dgm:cxn modelId="{94F3186C-EEB3-452E-ADB6-B95A3B8F9DFC}" srcId="{CB7614F5-A68B-4487-A907-598BC1100B33}" destId="{A3B87962-17CE-4C1E-A647-64CBCE5F76F7}" srcOrd="0" destOrd="0" parTransId="{8FDC037C-32D3-4CD4-AC00-3809D5D709A8}" sibTransId="{DD307E2B-F04A-4DD4-8E40-05CFC6E28D2C}"/>
    <dgm:cxn modelId="{46D42DF6-B1CE-40CA-8476-F592D20585CC}" type="presOf" srcId="{ECB8D440-E974-4740-AF58-B44E1A1A630F}" destId="{74777C77-9796-44CE-A6FE-ABC81C71543B}" srcOrd="0" destOrd="0" presId="urn:microsoft.com/office/officeart/2005/8/layout/vList2"/>
    <dgm:cxn modelId="{0EDB1D89-F28C-4971-9885-084EF05619CB}" srcId="{1085A7CD-381E-417B-B18F-50C8DCFCDF62}" destId="{CB7614F5-A68B-4487-A907-598BC1100B33}" srcOrd="0" destOrd="0" parTransId="{4794B72B-A796-4293-892F-F61C2B743ADB}" sibTransId="{512D4FB5-F2E9-4C17-ABDF-9E8264799D87}"/>
    <dgm:cxn modelId="{D4DBB8D5-FE9C-4B3F-892E-5CC096B4F004}" type="presParOf" srcId="{E37C9509-8C0C-4090-AE36-3EC011951532}" destId="{9E793579-6C3F-41EE-BCF5-90360B07FF8D}" srcOrd="0" destOrd="0" presId="urn:microsoft.com/office/officeart/2005/8/layout/vList2"/>
    <dgm:cxn modelId="{FFF2A085-0D6B-4882-B187-907B2B275D48}" type="presParOf" srcId="{E37C9509-8C0C-4090-AE36-3EC011951532}" destId="{67A3AC3F-BAB1-47DD-961C-666C9FEE5C0B}" srcOrd="1" destOrd="0" presId="urn:microsoft.com/office/officeart/2005/8/layout/vList2"/>
    <dgm:cxn modelId="{FCB4C764-D854-44B5-BF03-D04CD0E9B4CB}" type="presParOf" srcId="{E37C9509-8C0C-4090-AE36-3EC011951532}" destId="{F59E2ED0-B6C2-4241-890E-444C3ADFE88B}" srcOrd="2" destOrd="0" presId="urn:microsoft.com/office/officeart/2005/8/layout/vList2"/>
    <dgm:cxn modelId="{EEC05581-310A-4C6C-B478-9347EE11CBFE}" type="presParOf" srcId="{E37C9509-8C0C-4090-AE36-3EC011951532}" destId="{0592A834-9CE7-4226-8B51-827290C4AA6F}" srcOrd="3" destOrd="0" presId="urn:microsoft.com/office/officeart/2005/8/layout/vList2"/>
    <dgm:cxn modelId="{81D16765-551B-469F-A469-C55837D0BE68}" type="presParOf" srcId="{E37C9509-8C0C-4090-AE36-3EC011951532}" destId="{092F7267-7346-4C98-92D8-580275ABA140}" srcOrd="4" destOrd="0" presId="urn:microsoft.com/office/officeart/2005/8/layout/vList2"/>
    <dgm:cxn modelId="{74D238A7-5FF3-494E-8356-B5FD2C4EBF8F}" type="presParOf" srcId="{E37C9509-8C0C-4090-AE36-3EC011951532}" destId="{74777C77-9796-44CE-A6FE-ABC81C71543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FFDD8-C813-4882-84FC-E94AB9F6E76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4AC96C-A8D7-4B22-9932-48E6F55D770E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01 «Органы внутренних дел»;</a:t>
          </a:r>
        </a:p>
        <a:p>
          <a:r>
            <a:rPr lang="ru-RU" sz="1800" dirty="0" smtClean="0">
              <a:solidFill>
                <a:schemeClr val="tx1"/>
              </a:solidFill>
            </a:rPr>
            <a:t>02 «Органы прокуратуры»;</a:t>
          </a:r>
        </a:p>
        <a:p>
          <a:r>
            <a:rPr lang="ru-RU" sz="1800" dirty="0" smtClean="0">
              <a:solidFill>
                <a:schemeClr val="tx1"/>
              </a:solidFill>
            </a:rPr>
            <a:t>03 «Органы пограничной службы»;</a:t>
          </a:r>
        </a:p>
        <a:p>
          <a:r>
            <a:rPr lang="ru-RU" sz="1800" dirty="0" smtClean="0">
              <a:solidFill>
                <a:schemeClr val="tx1"/>
              </a:solidFill>
            </a:rPr>
            <a:t>04 «Органы и организации уголовно-исполнительной системы»;</a:t>
          </a:r>
          <a:endParaRPr lang="ru-RU" sz="1800" dirty="0">
            <a:solidFill>
              <a:schemeClr val="tx1"/>
            </a:solidFill>
          </a:endParaRPr>
        </a:p>
      </dgm:t>
    </dgm:pt>
    <dgm:pt modelId="{8FD1A560-2BB9-4009-81D0-FAA84640E9FE}" type="parTrans" cxnId="{450180DE-6439-4518-84F3-0251697D1959}">
      <dgm:prSet/>
      <dgm:spPr/>
      <dgm:t>
        <a:bodyPr/>
        <a:lstStyle/>
        <a:p>
          <a:endParaRPr lang="ru-RU"/>
        </a:p>
      </dgm:t>
    </dgm:pt>
    <dgm:pt modelId="{85DA12E6-3AC8-4325-AEE6-A842DA5BA4CD}" type="sibTrans" cxnId="{450180DE-6439-4518-84F3-0251697D1959}">
      <dgm:prSet/>
      <dgm:spPr/>
      <dgm:t>
        <a:bodyPr/>
        <a:lstStyle/>
        <a:p>
          <a:endParaRPr lang="ru-RU"/>
        </a:p>
      </dgm:t>
    </dgm:pt>
    <dgm:pt modelId="{4BCA4098-9124-48B2-9A5A-DC4F3291880A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05 «Органы государственной безопасности»;</a:t>
          </a:r>
        </a:p>
        <a:p>
          <a:r>
            <a:rPr lang="ru-RU" sz="1800" dirty="0" smtClean="0">
              <a:solidFill>
                <a:schemeClr val="tx1"/>
              </a:solidFill>
            </a:rPr>
            <a:t>06 «Государственные нотариальные безопасности»;</a:t>
          </a:r>
        </a:p>
        <a:p>
          <a:r>
            <a:rPr lang="ru-RU" sz="1800" dirty="0" smtClean="0">
              <a:solidFill>
                <a:schemeClr val="tx1"/>
              </a:solidFill>
            </a:rPr>
            <a:t>07 «Органы судебной власти»;</a:t>
          </a:r>
        </a:p>
        <a:p>
          <a:r>
            <a:rPr lang="ru-RU" sz="1800" dirty="0" smtClean="0">
              <a:solidFill>
                <a:schemeClr val="tx1"/>
              </a:solidFill>
            </a:rPr>
            <a:t>08 «Таможенные органы»;</a:t>
          </a:r>
          <a:endParaRPr lang="ru-RU" sz="1800" dirty="0">
            <a:solidFill>
              <a:schemeClr val="tx1"/>
            </a:solidFill>
          </a:endParaRPr>
        </a:p>
      </dgm:t>
    </dgm:pt>
    <dgm:pt modelId="{CE889B0C-9910-48CE-8F2C-D63E7C297C82}" type="parTrans" cxnId="{55FC4607-F26A-4D2C-B559-89BA961A56FB}">
      <dgm:prSet/>
      <dgm:spPr/>
      <dgm:t>
        <a:bodyPr/>
        <a:lstStyle/>
        <a:p>
          <a:endParaRPr lang="ru-RU"/>
        </a:p>
      </dgm:t>
    </dgm:pt>
    <dgm:pt modelId="{3A5DF2CB-8FCF-49C8-9D99-3107511F9583}" type="sibTrans" cxnId="{55FC4607-F26A-4D2C-B559-89BA961A56FB}">
      <dgm:prSet/>
      <dgm:spPr/>
      <dgm:t>
        <a:bodyPr/>
        <a:lstStyle/>
        <a:p>
          <a:endParaRPr lang="ru-RU"/>
        </a:p>
      </dgm:t>
    </dgm:pt>
    <dgm:pt modelId="{34AA5EB1-5C77-4878-B298-5C777CF35439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09 «Органы и подразделения по чрезвычайным ситуациям»;</a:t>
          </a:r>
        </a:p>
        <a:p>
          <a:r>
            <a:rPr lang="ru-RU" sz="1600" dirty="0" smtClean="0">
              <a:solidFill>
                <a:schemeClr val="tx1"/>
              </a:solidFill>
            </a:rPr>
            <a:t>10 «Предупреждение и ликвидация последствий чрезвычайных ситуаций»;</a:t>
          </a:r>
        </a:p>
        <a:p>
          <a:r>
            <a:rPr lang="ru-RU" sz="1600" dirty="0" smtClean="0">
              <a:solidFill>
                <a:schemeClr val="tx1"/>
              </a:solidFill>
            </a:rPr>
            <a:t>11 «Прикладные научные исследования, научно-технические программы и проекты в области правоохранительной деятельности и обеспечения безопасности»;</a:t>
          </a:r>
        </a:p>
        <a:p>
          <a:r>
            <a:rPr lang="ru-RU" sz="1600" dirty="0" smtClean="0">
              <a:solidFill>
                <a:schemeClr val="tx1"/>
              </a:solidFill>
            </a:rPr>
            <a:t>12 «Другие вопросы в области правоохранительной деятельности и обеспечения безопасности».</a:t>
          </a:r>
          <a:endParaRPr lang="ru-RU" sz="1600" dirty="0">
            <a:solidFill>
              <a:schemeClr val="tx1"/>
            </a:solidFill>
          </a:endParaRPr>
        </a:p>
      </dgm:t>
    </dgm:pt>
    <dgm:pt modelId="{2E892567-6D81-4F76-80FD-A47B18E4BD59}" type="parTrans" cxnId="{DDA8F97A-210D-498B-AECF-9750F58F317D}">
      <dgm:prSet/>
      <dgm:spPr/>
      <dgm:t>
        <a:bodyPr/>
        <a:lstStyle/>
        <a:p>
          <a:endParaRPr lang="ru-RU"/>
        </a:p>
      </dgm:t>
    </dgm:pt>
    <dgm:pt modelId="{DE45BD75-94B1-4E1A-918B-D17A64C4B2E2}" type="sibTrans" cxnId="{DDA8F97A-210D-498B-AECF-9750F58F317D}">
      <dgm:prSet/>
      <dgm:spPr/>
      <dgm:t>
        <a:bodyPr/>
        <a:lstStyle/>
        <a:p>
          <a:endParaRPr lang="ru-RU"/>
        </a:p>
      </dgm:t>
    </dgm:pt>
    <dgm:pt modelId="{F839F7CD-AB80-4EDB-B52F-E94E2A1FC5D2}" type="pres">
      <dgm:prSet presAssocID="{61BFFDD8-C813-4882-84FC-E94AB9F6E762}" presName="linearFlow" presStyleCnt="0">
        <dgm:presLayoutVars>
          <dgm:dir/>
          <dgm:resizeHandles val="exact"/>
        </dgm:presLayoutVars>
      </dgm:prSet>
      <dgm:spPr/>
    </dgm:pt>
    <dgm:pt modelId="{C7ADA670-5251-4189-985E-37DA03269083}" type="pres">
      <dgm:prSet presAssocID="{BC4AC96C-A8D7-4B22-9932-48E6F55D770E}" presName="composite" presStyleCnt="0"/>
      <dgm:spPr/>
    </dgm:pt>
    <dgm:pt modelId="{A219F806-6219-4035-8AAE-A27FB0E1C00C}" type="pres">
      <dgm:prSet presAssocID="{BC4AC96C-A8D7-4B22-9932-48E6F55D770E}" presName="imgShp" presStyleLbl="fgImgPlace1" presStyleIdx="0" presStyleCnt="3" custLinFactNeighborX="-46422" custLinFactNeighborY="2244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94C701B-DF3A-4243-9E41-D19B222EF054}" type="pres">
      <dgm:prSet presAssocID="{BC4AC96C-A8D7-4B22-9932-48E6F55D770E}" presName="txShp" presStyleLbl="node1" presStyleIdx="0" presStyleCnt="3" custScaleX="139663" custLinFactNeighborX="5356" custLinFactNeighborY="26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9913D-4165-4CC6-B4A1-7F2A5548AE1A}" type="pres">
      <dgm:prSet presAssocID="{85DA12E6-3AC8-4325-AEE6-A842DA5BA4CD}" presName="spacing" presStyleCnt="0"/>
      <dgm:spPr/>
    </dgm:pt>
    <dgm:pt modelId="{427E393C-4F88-40EC-864B-5D58685FD1B0}" type="pres">
      <dgm:prSet presAssocID="{4BCA4098-9124-48B2-9A5A-DC4F3291880A}" presName="composite" presStyleCnt="0"/>
      <dgm:spPr/>
    </dgm:pt>
    <dgm:pt modelId="{D69A2300-2196-40A1-9039-798C40CFAAB4}" type="pres">
      <dgm:prSet presAssocID="{4BCA4098-9124-48B2-9A5A-DC4F3291880A}" presName="imgShp" presStyleLbl="fgImgPlace1" presStyleIdx="1" presStyleCnt="3" custLinFactNeighborX="-71422" custLinFactNeighborY="-396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D599A96-AE1E-4552-8C71-BA3428420099}" type="pres">
      <dgm:prSet presAssocID="{4BCA4098-9124-48B2-9A5A-DC4F3291880A}" presName="txShp" presStyleLbl="node1" presStyleIdx="1" presStyleCnt="3" custScaleX="140079" custLinFactNeighborX="7774" custLinFactNeighborY="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0FDA6-D89C-4C96-8645-7BBEBC5BE0DF}" type="pres">
      <dgm:prSet presAssocID="{3A5DF2CB-8FCF-49C8-9D99-3107511F9583}" presName="spacing" presStyleCnt="0"/>
      <dgm:spPr/>
    </dgm:pt>
    <dgm:pt modelId="{ADCBC3D8-2146-439A-B662-08EBE6AD079E}" type="pres">
      <dgm:prSet presAssocID="{34AA5EB1-5C77-4878-B298-5C777CF35439}" presName="composite" presStyleCnt="0"/>
      <dgm:spPr/>
    </dgm:pt>
    <dgm:pt modelId="{E00B59D6-BADA-4DDC-8572-C236DCBF93B4}" type="pres">
      <dgm:prSet presAssocID="{34AA5EB1-5C77-4878-B298-5C777CF35439}" presName="imgShp" presStyleLbl="fgImgPlace1" presStyleIdx="2" presStyleCnt="3" custLinFactNeighborX="-71422" custLinFactNeighborY="-2138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0722B17-99D1-44C6-9DC7-0D753BF605D6}" type="pres">
      <dgm:prSet presAssocID="{34AA5EB1-5C77-4878-B298-5C777CF35439}" presName="txShp" presStyleLbl="node1" presStyleIdx="2" presStyleCnt="3" custScaleX="142292" custScaleY="123426" custLinFactNeighborX="7706" custLinFactNeighborY="-21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FC4607-F26A-4D2C-B559-89BA961A56FB}" srcId="{61BFFDD8-C813-4882-84FC-E94AB9F6E762}" destId="{4BCA4098-9124-48B2-9A5A-DC4F3291880A}" srcOrd="1" destOrd="0" parTransId="{CE889B0C-9910-48CE-8F2C-D63E7C297C82}" sibTransId="{3A5DF2CB-8FCF-49C8-9D99-3107511F9583}"/>
    <dgm:cxn modelId="{450180DE-6439-4518-84F3-0251697D1959}" srcId="{61BFFDD8-C813-4882-84FC-E94AB9F6E762}" destId="{BC4AC96C-A8D7-4B22-9932-48E6F55D770E}" srcOrd="0" destOrd="0" parTransId="{8FD1A560-2BB9-4009-81D0-FAA84640E9FE}" sibTransId="{85DA12E6-3AC8-4325-AEE6-A842DA5BA4CD}"/>
    <dgm:cxn modelId="{07DB5730-2BDE-4336-9EFC-860BDA59CE62}" type="presOf" srcId="{4BCA4098-9124-48B2-9A5A-DC4F3291880A}" destId="{CD599A96-AE1E-4552-8C71-BA3428420099}" srcOrd="0" destOrd="0" presId="urn:microsoft.com/office/officeart/2005/8/layout/vList3"/>
    <dgm:cxn modelId="{ACC853C3-E70A-44EC-8E42-1F76CE96DE01}" type="presOf" srcId="{34AA5EB1-5C77-4878-B298-5C777CF35439}" destId="{C0722B17-99D1-44C6-9DC7-0D753BF605D6}" srcOrd="0" destOrd="0" presId="urn:microsoft.com/office/officeart/2005/8/layout/vList3"/>
    <dgm:cxn modelId="{DDA8F97A-210D-498B-AECF-9750F58F317D}" srcId="{61BFFDD8-C813-4882-84FC-E94AB9F6E762}" destId="{34AA5EB1-5C77-4878-B298-5C777CF35439}" srcOrd="2" destOrd="0" parTransId="{2E892567-6D81-4F76-80FD-A47B18E4BD59}" sibTransId="{DE45BD75-94B1-4E1A-918B-D17A64C4B2E2}"/>
    <dgm:cxn modelId="{60B53B4D-C1E9-472B-8997-D5C17C472E1E}" type="presOf" srcId="{61BFFDD8-C813-4882-84FC-E94AB9F6E762}" destId="{F839F7CD-AB80-4EDB-B52F-E94E2A1FC5D2}" srcOrd="0" destOrd="0" presId="urn:microsoft.com/office/officeart/2005/8/layout/vList3"/>
    <dgm:cxn modelId="{EF64923B-6A97-41B8-B582-2B54F0AC0D05}" type="presOf" srcId="{BC4AC96C-A8D7-4B22-9932-48E6F55D770E}" destId="{994C701B-DF3A-4243-9E41-D19B222EF054}" srcOrd="0" destOrd="0" presId="urn:microsoft.com/office/officeart/2005/8/layout/vList3"/>
    <dgm:cxn modelId="{54CA7EC3-B5DC-465F-BB7F-9D228CF5C04C}" type="presParOf" srcId="{F839F7CD-AB80-4EDB-B52F-E94E2A1FC5D2}" destId="{C7ADA670-5251-4189-985E-37DA03269083}" srcOrd="0" destOrd="0" presId="urn:microsoft.com/office/officeart/2005/8/layout/vList3"/>
    <dgm:cxn modelId="{20297865-12D7-4EA5-99CE-2F0BFA3BA49B}" type="presParOf" srcId="{C7ADA670-5251-4189-985E-37DA03269083}" destId="{A219F806-6219-4035-8AAE-A27FB0E1C00C}" srcOrd="0" destOrd="0" presId="urn:microsoft.com/office/officeart/2005/8/layout/vList3"/>
    <dgm:cxn modelId="{F122C874-A3FA-408B-9EC5-F501D725E63C}" type="presParOf" srcId="{C7ADA670-5251-4189-985E-37DA03269083}" destId="{994C701B-DF3A-4243-9E41-D19B222EF054}" srcOrd="1" destOrd="0" presId="urn:microsoft.com/office/officeart/2005/8/layout/vList3"/>
    <dgm:cxn modelId="{F06E75F7-DDF1-4EB8-B5AC-F7421FAE6F25}" type="presParOf" srcId="{F839F7CD-AB80-4EDB-B52F-E94E2A1FC5D2}" destId="{23C9913D-4165-4CC6-B4A1-7F2A5548AE1A}" srcOrd="1" destOrd="0" presId="urn:microsoft.com/office/officeart/2005/8/layout/vList3"/>
    <dgm:cxn modelId="{A97AEDF3-B651-4F98-A533-5F2847308146}" type="presParOf" srcId="{F839F7CD-AB80-4EDB-B52F-E94E2A1FC5D2}" destId="{427E393C-4F88-40EC-864B-5D58685FD1B0}" srcOrd="2" destOrd="0" presId="urn:microsoft.com/office/officeart/2005/8/layout/vList3"/>
    <dgm:cxn modelId="{A4EE9AE9-3D24-4BAE-A42A-BD9B9102F642}" type="presParOf" srcId="{427E393C-4F88-40EC-864B-5D58685FD1B0}" destId="{D69A2300-2196-40A1-9039-798C40CFAAB4}" srcOrd="0" destOrd="0" presId="urn:microsoft.com/office/officeart/2005/8/layout/vList3"/>
    <dgm:cxn modelId="{C65D40AD-112E-45B0-A647-398871993893}" type="presParOf" srcId="{427E393C-4F88-40EC-864B-5D58685FD1B0}" destId="{CD599A96-AE1E-4552-8C71-BA3428420099}" srcOrd="1" destOrd="0" presId="urn:microsoft.com/office/officeart/2005/8/layout/vList3"/>
    <dgm:cxn modelId="{9FDA72B0-8B6E-4A00-B979-7C2201E2EE89}" type="presParOf" srcId="{F839F7CD-AB80-4EDB-B52F-E94E2A1FC5D2}" destId="{9CE0FDA6-D89C-4C96-8645-7BBEBC5BE0DF}" srcOrd="3" destOrd="0" presId="urn:microsoft.com/office/officeart/2005/8/layout/vList3"/>
    <dgm:cxn modelId="{94D46936-A4EE-4342-9462-63465D6F813F}" type="presParOf" srcId="{F839F7CD-AB80-4EDB-B52F-E94E2A1FC5D2}" destId="{ADCBC3D8-2146-439A-B662-08EBE6AD079E}" srcOrd="4" destOrd="0" presId="urn:microsoft.com/office/officeart/2005/8/layout/vList3"/>
    <dgm:cxn modelId="{74772585-4BE3-463B-9912-E28AD8C65037}" type="presParOf" srcId="{ADCBC3D8-2146-439A-B662-08EBE6AD079E}" destId="{E00B59D6-BADA-4DDC-8572-C236DCBF93B4}" srcOrd="0" destOrd="0" presId="urn:microsoft.com/office/officeart/2005/8/layout/vList3"/>
    <dgm:cxn modelId="{454DC261-5315-4FD7-9D7E-B0693E529F18}" type="presParOf" srcId="{ADCBC3D8-2146-439A-B662-08EBE6AD079E}" destId="{C0722B17-99D1-44C6-9DC7-0D753BF605D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793579-6C3F-41EE-BCF5-90360B07FF8D}">
      <dsp:nvSpPr>
        <dsp:cNvPr id="0" name=""/>
        <dsp:cNvSpPr/>
      </dsp:nvSpPr>
      <dsp:spPr>
        <a:xfrm>
          <a:off x="0" y="180011"/>
          <a:ext cx="9144000" cy="76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01 «Оборона и Вооруженные Силы Республики Беларусь»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180011"/>
        <a:ext cx="9144000" cy="769400"/>
      </dsp:txXfrm>
    </dsp:sp>
    <dsp:sp modelId="{67A3AC3F-BAB1-47DD-961C-666C9FEE5C0B}">
      <dsp:nvSpPr>
        <dsp:cNvPr id="0" name=""/>
        <dsp:cNvSpPr/>
      </dsp:nvSpPr>
      <dsp:spPr>
        <a:xfrm>
          <a:off x="0" y="949411"/>
          <a:ext cx="914400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расходы по управлению деятельностью в области обороны и обеспечению военной безопасности государства, централизованному снабжению и содержанию Вооруженных Сил Республики Беларусь.</a:t>
          </a:r>
          <a:endParaRPr lang="ru-RU" sz="2000" kern="1200" dirty="0"/>
        </a:p>
      </dsp:txBody>
      <dsp:txXfrm>
        <a:off x="0" y="949411"/>
        <a:ext cx="9144000" cy="894240"/>
      </dsp:txXfrm>
    </dsp:sp>
    <dsp:sp modelId="{F59E2ED0-B6C2-4241-890E-444C3ADFE88B}">
      <dsp:nvSpPr>
        <dsp:cNvPr id="0" name=""/>
        <dsp:cNvSpPr/>
      </dsp:nvSpPr>
      <dsp:spPr>
        <a:xfrm>
          <a:off x="0" y="1843651"/>
          <a:ext cx="9144000" cy="852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02 «Обеспечение мобилизационной подготовки и мобилизации»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1843651"/>
        <a:ext cx="9144000" cy="852845"/>
      </dsp:txXfrm>
    </dsp:sp>
    <dsp:sp modelId="{0592A834-9CE7-4226-8B51-827290C4AA6F}">
      <dsp:nvSpPr>
        <dsp:cNvPr id="0" name=""/>
        <dsp:cNvSpPr/>
      </dsp:nvSpPr>
      <dsp:spPr>
        <a:xfrm>
          <a:off x="0" y="2696497"/>
          <a:ext cx="9144000" cy="1465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расходы по обеспечению мобилизационной подготовки органов государственного управления и отраслей национальной экономики; расходы военных комиссариатов; расходы на организацию территориальной обороны, а также на развитие технических, авиационных и военно-прикладных видов спорта.</a:t>
          </a:r>
          <a:endParaRPr lang="ru-RU" sz="2000" kern="1200" dirty="0"/>
        </a:p>
      </dsp:txBody>
      <dsp:txXfrm>
        <a:off x="0" y="2696497"/>
        <a:ext cx="9144000" cy="1465560"/>
      </dsp:txXfrm>
    </dsp:sp>
    <dsp:sp modelId="{092F7267-7346-4C98-92D8-580275ABA140}">
      <dsp:nvSpPr>
        <dsp:cNvPr id="0" name=""/>
        <dsp:cNvSpPr/>
      </dsp:nvSpPr>
      <dsp:spPr>
        <a:xfrm>
          <a:off x="0" y="4162057"/>
          <a:ext cx="9144000" cy="777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03 «Другие вопросы, связанные национальной обороной»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4162057"/>
        <a:ext cx="9144000" cy="777131"/>
      </dsp:txXfrm>
    </dsp:sp>
    <dsp:sp modelId="{74777C77-9796-44CE-A6FE-ABC81C71543B}">
      <dsp:nvSpPr>
        <dsp:cNvPr id="0" name=""/>
        <dsp:cNvSpPr/>
      </dsp:nvSpPr>
      <dsp:spPr>
        <a:xfrm>
          <a:off x="0" y="4939188"/>
          <a:ext cx="9144000" cy="173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расходы на совершенствование единой государственной политики в области обеспечения обороны, развития оборонного сектора экономики и военно-технического сотрудничества; расходы, связанные с безопасностью информации, финансированием научных исследований в области обороны, инвестированием в инновационные фонды; другие расходы в области национальной обороны.</a:t>
          </a:r>
          <a:endParaRPr lang="ru-RU" sz="2000" kern="1200" dirty="0"/>
        </a:p>
      </dsp:txBody>
      <dsp:txXfrm>
        <a:off x="0" y="4939188"/>
        <a:ext cx="9144000" cy="1738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4C701B-DF3A-4243-9E41-D19B222EF054}">
      <dsp:nvSpPr>
        <dsp:cNvPr id="0" name=""/>
        <dsp:cNvSpPr/>
      </dsp:nvSpPr>
      <dsp:spPr>
        <a:xfrm rot="10800000">
          <a:off x="651399" y="402625"/>
          <a:ext cx="8492571" cy="1491235"/>
        </a:xfrm>
        <a:prstGeom prst="homePlate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59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01 «Органы внутренних дел»;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02 «Органы прокуратуры»;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03 «Органы пограничной службы»;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04 «Органы и организации уголовно-исполнительной системы»;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651399" y="402625"/>
        <a:ext cx="8492571" cy="1491235"/>
      </dsp:txXfrm>
    </dsp:sp>
    <dsp:sp modelId="{A219F806-6219-4035-8AAE-A27FB0E1C00C}">
      <dsp:nvSpPr>
        <dsp:cNvPr id="0" name=""/>
        <dsp:cNvSpPr/>
      </dsp:nvSpPr>
      <dsp:spPr>
        <a:xfrm>
          <a:off x="93740" y="335549"/>
          <a:ext cx="1491235" cy="149123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99A96-AE1E-4552-8C71-BA3428420099}">
      <dsp:nvSpPr>
        <dsp:cNvPr id="0" name=""/>
        <dsp:cNvSpPr/>
      </dsp:nvSpPr>
      <dsp:spPr>
        <a:xfrm rot="10800000">
          <a:off x="626132" y="1945125"/>
          <a:ext cx="8517867" cy="1491235"/>
        </a:xfrm>
        <a:prstGeom prst="homePlate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59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05 «Органы государственной безопасности»;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06 «Государственные нотариальные безопасности»;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07 «Органы судебной власти»;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08 «Таможенные органы»;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626132" y="1945125"/>
        <a:ext cx="8517867" cy="1491235"/>
      </dsp:txXfrm>
    </dsp:sp>
    <dsp:sp modelId="{D69A2300-2196-40A1-9039-798C40CFAAB4}">
      <dsp:nvSpPr>
        <dsp:cNvPr id="0" name=""/>
        <dsp:cNvSpPr/>
      </dsp:nvSpPr>
      <dsp:spPr>
        <a:xfrm>
          <a:off x="0" y="1878064"/>
          <a:ext cx="1491235" cy="149123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22B17-99D1-44C6-9DC7-0D753BF605D6}">
      <dsp:nvSpPr>
        <dsp:cNvPr id="0" name=""/>
        <dsp:cNvSpPr/>
      </dsp:nvSpPr>
      <dsp:spPr>
        <a:xfrm rot="10800000">
          <a:off x="491564" y="3554701"/>
          <a:ext cx="8652435" cy="1840572"/>
        </a:xfrm>
        <a:prstGeom prst="homePlate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7593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09 «Органы и подразделения по чрезвычайным ситуациям»;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10 «Предупреждение и ликвидация последствий чрезвычайных ситуаций»;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11 «Прикладные научные исследования, научно-технические программы и проекты в области правоохранительной деятельности и обеспечения безопасности»;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12 «Другие вопросы в области правоохранительной деятельности и обеспечения безопасности».</a:t>
          </a:r>
          <a:endParaRPr lang="ru-RU" sz="1600" kern="1200" dirty="0">
            <a:solidFill>
              <a:schemeClr val="tx1"/>
            </a:solidFill>
          </a:endParaRPr>
        </a:p>
      </dsp:txBody>
      <dsp:txXfrm rot="10800000">
        <a:off x="491564" y="3554701"/>
        <a:ext cx="8652435" cy="1840572"/>
      </dsp:txXfrm>
    </dsp:sp>
    <dsp:sp modelId="{E00B59D6-BADA-4DDC-8572-C236DCBF93B4}">
      <dsp:nvSpPr>
        <dsp:cNvPr id="0" name=""/>
        <dsp:cNvSpPr/>
      </dsp:nvSpPr>
      <dsp:spPr>
        <a:xfrm>
          <a:off x="0" y="3729369"/>
          <a:ext cx="1491235" cy="149123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717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Тема 13: </a:t>
            </a: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Расходы бюджета на национальную оборону, судебную власть, правоохранительную деятельность и обеспечение безопасности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714620"/>
            <a:ext cx="7858180" cy="2857520"/>
          </a:xfrm>
        </p:spPr>
        <p:txBody>
          <a:bodyPr/>
          <a:lstStyle/>
          <a:p>
            <a:pPr algn="ctr"/>
            <a:r>
              <a:rPr lang="ru-RU" sz="2800" dirty="0" smtClean="0"/>
              <a:t>Вопросы для рассмотрения:</a:t>
            </a:r>
          </a:p>
          <a:p>
            <a:pPr marL="514350" indent="-514350" algn="just"/>
            <a:r>
              <a:rPr lang="ru-RU" sz="2800" dirty="0" smtClean="0"/>
              <a:t>1.Расходы </a:t>
            </a:r>
            <a:r>
              <a:rPr lang="ru-RU" sz="2800" dirty="0" smtClean="0"/>
              <a:t>бюджета на национальную </a:t>
            </a:r>
            <a:r>
              <a:rPr lang="ru-RU" sz="2800" dirty="0" smtClean="0"/>
              <a:t>оборону</a:t>
            </a:r>
          </a:p>
          <a:p>
            <a:pPr marL="514350" indent="-514350" algn="just"/>
            <a:r>
              <a:rPr lang="ru-RU" sz="2800" dirty="0" smtClean="0"/>
              <a:t>2.Расходы </a:t>
            </a:r>
            <a:r>
              <a:rPr lang="ru-RU" sz="2800" dirty="0" smtClean="0"/>
              <a:t>бюджета на судебную </a:t>
            </a:r>
            <a:r>
              <a:rPr lang="ru-RU" sz="2800" smtClean="0"/>
              <a:t>власть, правоохранительную </a:t>
            </a:r>
            <a:r>
              <a:rPr lang="ru-RU" sz="2800" dirty="0" smtClean="0"/>
              <a:t>деятельность и обеспечение безопасности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8620156" cy="7000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Расходы бюджета на национальную оборону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928802"/>
            <a:ext cx="49292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Расходы </a:t>
            </a:r>
            <a:r>
              <a:rPr lang="ru-RU" dirty="0" smtClean="0"/>
              <a:t>бюджета по обеспечению обороны и военной безопасности государства, содержанию Вооруженных Сил Республики Беларусь, другие расходы, связанные с военными нуждами, учитываются в </a:t>
            </a:r>
            <a:r>
              <a:rPr lang="ru-RU" b="1" dirty="0" smtClean="0"/>
              <a:t>разделе 02 «Национальная оборона»</a:t>
            </a:r>
            <a:r>
              <a:rPr lang="ru-RU" dirty="0" smtClean="0"/>
              <a:t>и отражаются по соответствующим подразделам функциональной классификации расходов:</a:t>
            </a:r>
          </a:p>
          <a:p>
            <a:pPr algn="just"/>
            <a:r>
              <a:rPr lang="ru-RU" dirty="0" smtClean="0"/>
              <a:t>	</a:t>
            </a:r>
            <a:r>
              <a:rPr lang="ru-RU" b="1" dirty="0" smtClean="0"/>
              <a:t>01 </a:t>
            </a:r>
            <a:r>
              <a:rPr lang="ru-RU" b="1" dirty="0" smtClean="0"/>
              <a:t>«Оборона и Вооруженные Силы Республики Беларусь»;</a:t>
            </a:r>
          </a:p>
          <a:p>
            <a:pPr algn="just"/>
            <a:r>
              <a:rPr lang="ru-RU" b="1" dirty="0" smtClean="0"/>
              <a:t>	02 </a:t>
            </a:r>
            <a:r>
              <a:rPr lang="ru-RU" b="1" dirty="0" smtClean="0"/>
              <a:t>«Обеспечение мобилизационной подготовки и мобилизации»;</a:t>
            </a:r>
          </a:p>
          <a:p>
            <a:pPr algn="just"/>
            <a:r>
              <a:rPr lang="ru-RU" b="1" dirty="0" smtClean="0"/>
              <a:t>	03 </a:t>
            </a:r>
            <a:r>
              <a:rPr lang="ru-RU" b="1" dirty="0" smtClean="0"/>
              <a:t>«Другие вопросы, связанные с национальной обороной».</a:t>
            </a:r>
          </a:p>
          <a:p>
            <a:endParaRPr lang="ru-RU" dirty="0"/>
          </a:p>
        </p:txBody>
      </p:sp>
      <p:pic>
        <p:nvPicPr>
          <p:cNvPr id="6" name="Рисунок 5" descr="DB4AD66C-B988-4879-B8C2-B57EECB0374B_mw1024_s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571612"/>
            <a:ext cx="3857620" cy="2571750"/>
          </a:xfrm>
          <a:prstGeom prst="rect">
            <a:avLst/>
          </a:prstGeom>
        </p:spPr>
      </p:pic>
      <p:pic>
        <p:nvPicPr>
          <p:cNvPr id="7" name="Рисунок 6" descr="172c553e2011fea341fb0f050b6b50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2276" y="4286256"/>
            <a:ext cx="3861723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200" dirty="0" smtClean="0"/>
              <a:t>Отражаемые </a:t>
            </a:r>
            <a:r>
              <a:rPr lang="ru-RU" sz="2200" dirty="0" smtClean="0"/>
              <a:t>в бюджете расходы на национальную оборону формируют</a:t>
            </a:r>
            <a:r>
              <a:rPr lang="ru-RU" sz="2200" b="1" i="1" dirty="0" smtClean="0"/>
              <a:t> военный бюджет государства</a:t>
            </a:r>
            <a:r>
              <a:rPr lang="ru-RU" sz="2200" dirty="0" smtClean="0"/>
              <a:t>– главный инструмент обеспечения военной безопасности и воздействия государства на сферу обороны.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571612"/>
            <a:ext cx="86439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i="1" dirty="0" smtClean="0"/>
              <a:t>	</a:t>
            </a:r>
            <a:r>
              <a:rPr lang="ru-RU" sz="2200" b="1" dirty="0" smtClean="0"/>
              <a:t>Военные </a:t>
            </a:r>
            <a:r>
              <a:rPr lang="ru-RU" sz="2200" b="1" dirty="0" smtClean="0"/>
              <a:t>расходы </a:t>
            </a:r>
            <a:r>
              <a:rPr lang="ru-RU" sz="2200" dirty="0" smtClean="0"/>
              <a:t>– категория более емкая. </a:t>
            </a:r>
            <a:endParaRPr lang="ru-RU" sz="2200" dirty="0" smtClean="0"/>
          </a:p>
          <a:p>
            <a:pPr algn="just"/>
            <a:r>
              <a:rPr lang="ru-RU" sz="2200" b="1" dirty="0" smtClean="0"/>
              <a:t>	</a:t>
            </a:r>
            <a:r>
              <a:rPr lang="ru-RU" sz="2200" b="1" dirty="0" smtClean="0"/>
              <a:t>Прямые </a:t>
            </a:r>
            <a:r>
              <a:rPr lang="ru-RU" sz="2200" b="1" dirty="0" smtClean="0"/>
              <a:t>военные расходы</a:t>
            </a:r>
            <a:r>
              <a:rPr lang="ru-RU" sz="2200" dirty="0" smtClean="0"/>
              <a:t> – это затраты на содержание вооруженных сил, разработку, закупку и постановку вооружения, военной техники и военного имущества, военное строительство, а так же на военную помощь другим государствам. </a:t>
            </a:r>
            <a:endParaRPr lang="ru-RU" sz="2200" dirty="0" smtClean="0"/>
          </a:p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Косвенные расходы </a:t>
            </a:r>
            <a:r>
              <a:rPr lang="ru-RU" sz="2200" dirty="0" smtClean="0"/>
              <a:t>– это затраты</a:t>
            </a:r>
            <a:r>
              <a:rPr lang="ru-RU" sz="2200" dirty="0" smtClean="0"/>
              <a:t>, оказывающие опосредованное воздействие на строительство, содержание и развитие вооруженных сил. Данные расходы, не имея сколько-нибудь заметного влияния на военно-экономическую безопасность, тем не менее увеличивают бремя военных расходов. </a:t>
            </a:r>
            <a:endParaRPr lang="ru-RU" sz="2200" dirty="0" smtClean="0"/>
          </a:p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Скрытые расходы </a:t>
            </a:r>
            <a:r>
              <a:rPr lang="ru-RU" sz="2200" dirty="0" smtClean="0"/>
              <a:t>– это расходы </a:t>
            </a:r>
            <a:r>
              <a:rPr lang="ru-RU" sz="2200" dirty="0" smtClean="0"/>
              <a:t>бюджета на деятельность гражданских министерств и ведомств, направленную на повышение обороноспособности.</a:t>
            </a:r>
          </a:p>
          <a:p>
            <a:pPr algn="just"/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Расходы бюджета на судебную власть, правоохранительную деятельность и обеспечение безопасности.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928803"/>
            <a:ext cx="521497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900" dirty="0" smtClean="0"/>
              <a:t>	</a:t>
            </a:r>
            <a:r>
              <a:rPr lang="ru-RU" sz="1900" b="1" dirty="0" smtClean="0"/>
              <a:t>Правоохранительная деятельность </a:t>
            </a:r>
            <a:r>
              <a:rPr lang="ru-RU" sz="1900" dirty="0" smtClean="0"/>
              <a:t>представляет собой вид государственной деятельности, которая осуществляется с целью обеспечения законности, правопорядка, охраны законных интересов общества, государства, защиты прав и свобод человека и гражданина, борьбы с преступлениями и другими правонарушениями специально органами путем применения юридических мер воздействия в строгом соответствии с законом. </a:t>
            </a:r>
          </a:p>
          <a:p>
            <a:pPr algn="just"/>
            <a:r>
              <a:rPr lang="ru-RU" sz="1900" dirty="0" smtClean="0"/>
              <a:t>	Органы </a:t>
            </a:r>
            <a:r>
              <a:rPr lang="ru-RU" sz="1900" b="1" i="1" dirty="0" smtClean="0"/>
              <a:t>судебной власти </a:t>
            </a:r>
            <a:r>
              <a:rPr lang="ru-RU" sz="1900" dirty="0" smtClean="0"/>
              <a:t>от имени государства применяют меры уголовного принуждения к лицам, виновным в совершении преступлений, разрешают правовые споры, рассматривают дела об оспаривании правовых предписаний и др.</a:t>
            </a:r>
          </a:p>
          <a:p>
            <a:endParaRPr lang="ru-RU" dirty="0"/>
          </a:p>
        </p:txBody>
      </p:sp>
      <p:pic>
        <p:nvPicPr>
          <p:cNvPr id="6" name="Рисунок 5" descr="13192_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928802"/>
            <a:ext cx="3000396" cy="2314591"/>
          </a:xfrm>
          <a:prstGeom prst="rect">
            <a:avLst/>
          </a:prstGeom>
        </p:spPr>
      </p:pic>
      <p:pic>
        <p:nvPicPr>
          <p:cNvPr id="7" name="Рисунок 6" descr="pravo-na-zaschitu-sud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38725" y="4357694"/>
            <a:ext cx="2976679" cy="2309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	Согласно </a:t>
            </a:r>
            <a:r>
              <a:rPr lang="ru-RU" sz="2000" dirty="0" smtClean="0"/>
              <a:t>функциональной классификации, </a:t>
            </a:r>
            <a:r>
              <a:rPr lang="ru-RU" sz="2000" b="1" dirty="0" smtClean="0"/>
              <a:t>по разделу 03 «Судебная власть, правоохранительная деятельность и обеспечение безопасности»</a:t>
            </a:r>
            <a:r>
              <a:rPr lang="ru-RU" sz="2000" dirty="0" smtClean="0"/>
              <a:t>отражаются расходы, группируемые по следующим подразделам: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428736"/>
            <a:ext cx="6477000" cy="18288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36054A-EF5A-401E-95A4-BF77AAF1351C}"/>
</file>

<file path=customXml/itemProps2.xml><?xml version="1.0" encoding="utf-8"?>
<ds:datastoreItem xmlns:ds="http://schemas.openxmlformats.org/officeDocument/2006/customXml" ds:itemID="{D5669DF0-D947-413A-B496-7C4C2141F929}"/>
</file>

<file path=customXml/itemProps3.xml><?xml version="1.0" encoding="utf-8"?>
<ds:datastoreItem xmlns:ds="http://schemas.openxmlformats.org/officeDocument/2006/customXml" ds:itemID="{75504FC0-B304-4EE9-AE51-6183417978D3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111</TotalTime>
  <Words>282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Тема 13: Расходы бюджета на национальную оборону, судебную власть, правоохранительную деятельность и обеспечение безопасности </vt:lpstr>
      <vt:lpstr>Расходы бюджета на национальную оборону</vt:lpstr>
      <vt:lpstr>Слайд 3</vt:lpstr>
      <vt:lpstr>Слайд 4</vt:lpstr>
      <vt:lpstr>Расходы бюджета на судебную власть, правоохранительную деятельность и обеспечение безопасности. 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13: Расходы бюджета на национальную оборону, судебную власть, правоохранительную деятельность и обеспечение безопасности </dc:title>
  <cp:lastModifiedBy>Admin</cp:lastModifiedBy>
  <cp:revision>12</cp:revision>
  <dcterms:modified xsi:type="dcterms:W3CDTF">2015-04-25T14:37:52Z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